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30" r:id="rId9"/>
    <p:sldId id="532" r:id="rId10"/>
    <p:sldId id="614" r:id="rId11"/>
    <p:sldId id="533" r:id="rId12"/>
    <p:sldId id="490" r:id="rId13"/>
    <p:sldId id="615" r:id="rId14"/>
    <p:sldId id="617" r:id="rId15"/>
    <p:sldId id="619" r:id="rId16"/>
    <p:sldId id="260" r:id="rId17"/>
    <p:sldId id="537" r:id="rId18"/>
    <p:sldId id="493" r:id="rId19"/>
    <p:sldId id="492" r:id="rId20"/>
    <p:sldId id="534" r:id="rId21"/>
    <p:sldId id="536" r:id="rId22"/>
    <p:sldId id="565" r:id="rId23"/>
    <p:sldId id="599" r:id="rId24"/>
    <p:sldId id="553" r:id="rId25"/>
    <p:sldId id="523" r:id="rId26"/>
    <p:sldId id="499" r:id="rId27"/>
    <p:sldId id="500" r:id="rId28"/>
    <p:sldId id="498" r:id="rId29"/>
    <p:sldId id="539" r:id="rId30"/>
    <p:sldId id="540" r:id="rId31"/>
    <p:sldId id="541" r:id="rId32"/>
    <p:sldId id="551" r:id="rId33"/>
    <p:sldId id="504" r:id="rId34"/>
    <p:sldId id="543" r:id="rId35"/>
    <p:sldId id="545" r:id="rId36"/>
    <p:sldId id="524" r:id="rId37"/>
    <p:sldId id="495" r:id="rId38"/>
    <p:sldId id="552" r:id="rId39"/>
    <p:sldId id="261" r:id="rId40"/>
    <p:sldId id="494" r:id="rId41"/>
    <p:sldId id="542" r:id="rId42"/>
    <p:sldId id="525" r:id="rId43"/>
    <p:sldId id="526" r:id="rId44"/>
    <p:sldId id="52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30"/>
            <p14:sldId id="532"/>
            <p14:sldId id="614"/>
          </p14:sldIdLst>
        </p14:section>
        <p14:section name="Methods" id="{7911CE6D-3589-49A8-9CF2-5D2682ACCF56}">
          <p14:sldIdLst>
            <p14:sldId id="533"/>
            <p14:sldId id="490"/>
            <p14:sldId id="615"/>
            <p14:sldId id="617"/>
            <p14:sldId id="619"/>
            <p14:sldId id="260"/>
            <p14:sldId id="537"/>
            <p14:sldId id="493"/>
            <p14:sldId id="492"/>
            <p14:sldId id="534"/>
            <p14:sldId id="536"/>
            <p14:sldId id="565"/>
            <p14:sldId id="599"/>
          </p14:sldIdLst>
        </p14:section>
        <p14:section name="Results" id="{7A0A172B-7336-42B5-BD44-60D841730090}">
          <p14:sldIdLst>
            <p14:sldId id="553"/>
            <p14:sldId id="523"/>
            <p14:sldId id="499"/>
            <p14:sldId id="500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 varScale="1">
        <p:scale>
          <a:sx n="98" d="100"/>
          <a:sy n="98" d="100"/>
        </p:scale>
        <p:origin x="544" y="4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58FAB-A425-D94B-CBEF-156C943CB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22EA3C-6214-32AC-7000-CAFB7AA4B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52F582-CED7-0860-B2E4-CFB86AEF6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10258-7C43-9498-5A2C-88AD87131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1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6718F-4A8B-DBDA-C427-F033993C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276F7-EA17-90C3-6046-B9910794A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AB6CD-8A43-AA9A-8B20-954E5594F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9BA58-4705-A6D3-346E-C12984ED1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6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19D61-9C74-13D6-59FA-AA8B1A5C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2EA92-5F27-CCF0-90E0-CF413CE53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17BC0-85A8-A513-B21F-35F8E132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D4964-1E62-CB7F-08E0-99A5D006D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34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5.sv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35.sv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Modeling the mechanisms of mosquito multiple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blood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-feeding and their effects on disease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transmission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ASCEND Fellowship Conference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Nashville, TN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920352" y="1966255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0F4F-DA78-38BA-3B39-37AD44F8E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8BD-3E31-BB01-1E31-A8CC4388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B3B14-DE59-A9BF-C32F-3697CB22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98F4E32-E73A-8D8B-945C-4E26DD72A8A8}"/>
                  </a:ext>
                </a:extLst>
              </p:cNvPr>
              <p:cNvSpPr/>
              <p:nvPr/>
            </p:nvSpPr>
            <p:spPr>
              <a:xfrm>
                <a:off x="2341826" y="150809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98F4E32-E73A-8D8B-945C-4E26DD72A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826" y="150809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DF75DEC-2FF3-6590-038D-D3B8EDF72354}"/>
                  </a:ext>
                </a:extLst>
              </p:cNvPr>
              <p:cNvSpPr/>
              <p:nvPr/>
            </p:nvSpPr>
            <p:spPr>
              <a:xfrm>
                <a:off x="4023481" y="256416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DF75DEC-2FF3-6590-038D-D3B8EDF72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81" y="25641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A76A3DB-4CF1-F813-0D53-37EC44303740}"/>
                  </a:ext>
                </a:extLst>
              </p:cNvPr>
              <p:cNvSpPr/>
              <p:nvPr/>
            </p:nvSpPr>
            <p:spPr>
              <a:xfrm>
                <a:off x="5705136" y="362023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A76A3DB-4CF1-F813-0D53-37EC44303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136" y="3620235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A4BE3EC-137E-46A3-88D1-9119CED85B61}"/>
                  </a:ext>
                </a:extLst>
              </p:cNvPr>
              <p:cNvSpPr/>
              <p:nvPr/>
            </p:nvSpPr>
            <p:spPr>
              <a:xfrm>
                <a:off x="7386362" y="466605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A4BE3EC-137E-46A3-88D1-9119CED85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62" y="4666055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A2395A3-DD44-1F30-41F6-3C9247998CDF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9A273CA-EEB9-B067-6E52-2D5662BFC12C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20D7DFC-D1A7-F549-1AB0-DA013A3A3A9A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3E0E1B1-FA66-151B-8A7F-1B9C818D64AA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BB8B5D9-1C32-73D0-EE0C-2A7A605DFBC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5BC5F8C-A113-AA85-8F56-38A2FB943494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BFB516-B707-9329-4799-33F070A5AA4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2C3EAC4-A941-1C47-172A-5E05C9CADE20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F623B33-E1D9-0190-76A4-AA5D094217B6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4912C9D-9A2D-FDDA-6DFE-D9400D873E6B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614CDD-E28E-84BA-1E92-34116BED5EF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838FB9-4314-7CEE-B367-44E5233273C8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43C7B6-AA67-F4DF-665F-82E50CDA6143}"/>
                  </a:ext>
                </a:extLst>
              </p:cNvPr>
              <p:cNvSpPr txBox="1"/>
              <p:nvPr/>
            </p:nvSpPr>
            <p:spPr>
              <a:xfrm>
                <a:off x="4023481" y="1694427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43C7B6-AA67-F4DF-665F-82E50CDA6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81" y="1694427"/>
                <a:ext cx="901427" cy="38888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9D67D-930E-D4FE-3B42-5E676F493F77}"/>
                  </a:ext>
                </a:extLst>
              </p:cNvPr>
              <p:cNvSpPr txBox="1"/>
              <p:nvPr/>
            </p:nvSpPr>
            <p:spPr>
              <a:xfrm>
                <a:off x="5755875" y="2733087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9D67D-930E-D4FE-3B42-5E676F493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875" y="2733087"/>
                <a:ext cx="924217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A752E-4BC5-DA86-DB7A-612E9C5F775F}"/>
                  </a:ext>
                </a:extLst>
              </p:cNvPr>
              <p:cNvSpPr txBox="1"/>
              <p:nvPr/>
            </p:nvSpPr>
            <p:spPr>
              <a:xfrm>
                <a:off x="7437101" y="382703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A752E-4BC5-DA86-DB7A-612E9C5F7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101" y="3827038"/>
                <a:ext cx="924217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D9E789-53F7-02AF-4234-311A8FD113D1}"/>
                  </a:ext>
                </a:extLst>
              </p:cNvPr>
              <p:cNvSpPr txBox="1"/>
              <p:nvPr/>
            </p:nvSpPr>
            <p:spPr>
              <a:xfrm>
                <a:off x="9068017" y="4765863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D9E789-53F7-02AF-4234-311A8FD11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017" y="4765863"/>
                <a:ext cx="924218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1D0919-C10F-0127-D529-F80B48FD808F}"/>
                  </a:ext>
                </a:extLst>
              </p:cNvPr>
              <p:cNvSpPr txBox="1"/>
              <p:nvPr/>
            </p:nvSpPr>
            <p:spPr>
              <a:xfrm>
                <a:off x="3295229" y="560366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1D0919-C10F-0127-D529-F80B48FD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229" y="5603660"/>
                <a:ext cx="1671676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EEF7C-BAA3-F3A1-38E4-B48455C5E6AA}"/>
                  </a:ext>
                </a:extLst>
              </p:cNvPr>
              <p:cNvSpPr txBox="1"/>
              <p:nvPr/>
            </p:nvSpPr>
            <p:spPr>
              <a:xfrm>
                <a:off x="1756238" y="2782420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EEF7C-BAA3-F3A1-38E4-B48455C5E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38" y="2782420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28CC6-8E51-5A7E-7008-1654F5815613}"/>
                  </a:ext>
                </a:extLst>
              </p:cNvPr>
              <p:cNvSpPr txBox="1"/>
              <p:nvPr/>
            </p:nvSpPr>
            <p:spPr>
              <a:xfrm>
                <a:off x="3316782" y="4567077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28CC6-8E51-5A7E-7008-1654F581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782" y="4567077"/>
                <a:ext cx="1560544" cy="369332"/>
              </a:xfrm>
              <a:prstGeom prst="rect">
                <a:avLst/>
              </a:prstGeom>
              <a:blipFill>
                <a:blip r:embed="rId15"/>
                <a:stretch>
                  <a:fillRect l="-39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41BE44-EC46-D090-6DB7-37322941DC4A}"/>
                  </a:ext>
                </a:extLst>
              </p:cNvPr>
              <p:cNvSpPr txBox="1"/>
              <p:nvPr/>
            </p:nvSpPr>
            <p:spPr>
              <a:xfrm>
                <a:off x="4974404" y="521155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41BE44-EC46-D090-6DB7-37322941D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04" y="5211552"/>
                <a:ext cx="2167270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A2B2B6-A2D0-BB11-A3CC-CCC96C10366F}"/>
                  </a:ext>
                </a:extLst>
              </p:cNvPr>
              <p:cNvSpPr txBox="1"/>
              <p:nvPr/>
            </p:nvSpPr>
            <p:spPr>
              <a:xfrm>
                <a:off x="3523884" y="382944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A2B2B6-A2D0-BB11-A3CC-CCC96C1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84" y="3829447"/>
                <a:ext cx="2181251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1D6BE-2F53-E2D5-48E4-0A18240E0A17}"/>
                  </a:ext>
                </a:extLst>
              </p:cNvPr>
              <p:cNvSpPr txBox="1"/>
              <p:nvPr/>
            </p:nvSpPr>
            <p:spPr>
              <a:xfrm>
                <a:off x="512228" y="1894168"/>
                <a:ext cx="1289656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1D6BE-2F53-E2D5-48E4-0A18240E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8" y="1894168"/>
                <a:ext cx="1289656" cy="388761"/>
              </a:xfrm>
              <a:prstGeom prst="rect">
                <a:avLst/>
              </a:prstGeom>
              <a:blipFill>
                <a:blip r:embed="rId1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326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E8B84-9691-6F7F-4E1E-AE8D612D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DB56EE0-723C-70D4-B99E-E85D7CDB0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543337"/>
                  </p:ext>
                </p:extLst>
              </p:nvPr>
            </p:nvGraphicFramePr>
            <p:xfrm>
              <a:off x="2105089" y="1894168"/>
              <a:ext cx="8703032" cy="3853744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175758">
                      <a:extLst>
                        <a:ext uri="{9D8B030D-6E8A-4147-A177-3AD203B41FA5}">
                          <a16:colId xmlns:a16="http://schemas.microsoft.com/office/drawing/2014/main" val="2394236598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4162987615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2221377010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154253725"/>
                        </a:ext>
                      </a:extLst>
                    </a:gridCol>
                  </a:tblGrid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9254292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460910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779821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0320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DB56EE0-723C-70D4-B99E-E85D7CDB0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543337"/>
                  </p:ext>
                </p:extLst>
              </p:nvPr>
            </p:nvGraphicFramePr>
            <p:xfrm>
              <a:off x="2105089" y="1894168"/>
              <a:ext cx="8703032" cy="3853744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175758">
                      <a:extLst>
                        <a:ext uri="{9D8B030D-6E8A-4147-A177-3AD203B41FA5}">
                          <a16:colId xmlns:a16="http://schemas.microsoft.com/office/drawing/2014/main" val="2394236598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4162987615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2221377010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154253725"/>
                        </a:ext>
                      </a:extLst>
                    </a:gridCol>
                  </a:tblGrid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r="-100000" b="-300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b="-300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9254292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99371" b="-198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460910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779821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0063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032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0236864-A99D-C6C1-9C26-A2420E7E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C8A14-913F-1C21-AF67-1D1C88B05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DECEB-7B53-2339-DEFF-28079CD062D1}"/>
                  </a:ext>
                </a:extLst>
              </p:cNvPr>
              <p:cNvSpPr txBox="1"/>
              <p:nvPr/>
            </p:nvSpPr>
            <p:spPr>
              <a:xfrm>
                <a:off x="4894362" y="2148365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DECEB-7B53-2339-DEFF-28079CD06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62" y="2148365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61813-0DE5-7CE7-B225-4137459D4B89}"/>
                  </a:ext>
                </a:extLst>
              </p:cNvPr>
              <p:cNvSpPr txBox="1"/>
              <p:nvPr/>
            </p:nvSpPr>
            <p:spPr>
              <a:xfrm>
                <a:off x="7193503" y="3128099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61813-0DE5-7CE7-B225-4137459D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03" y="3128099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E7B6C6-0E42-40CA-F3D9-F56CE49FC819}"/>
                  </a:ext>
                </a:extLst>
              </p:cNvPr>
              <p:cNvSpPr txBox="1"/>
              <p:nvPr/>
            </p:nvSpPr>
            <p:spPr>
              <a:xfrm>
                <a:off x="9141902" y="4110741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E7B6C6-0E42-40CA-F3D9-F56CE49FC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902" y="4110741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576EA-0A33-4ED2-CD3B-C66DB5A6FA48}"/>
                  </a:ext>
                </a:extLst>
              </p:cNvPr>
              <p:cNvSpPr txBox="1"/>
              <p:nvPr/>
            </p:nvSpPr>
            <p:spPr>
              <a:xfrm>
                <a:off x="9141901" y="5062575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576EA-0A33-4ED2-CD3B-C66DB5A6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901" y="5062575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539BD-7963-1882-8363-53ECB74B9131}"/>
                  </a:ext>
                </a:extLst>
              </p:cNvPr>
              <p:cNvSpPr txBox="1"/>
              <p:nvPr/>
            </p:nvSpPr>
            <p:spPr>
              <a:xfrm>
                <a:off x="2297897" y="506257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539BD-7963-1882-8363-53ECB74B9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897" y="5062575"/>
                <a:ext cx="1671676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BEFC4B-CB2A-A826-1DD7-D891F6F34525}"/>
                  </a:ext>
                </a:extLst>
              </p:cNvPr>
              <p:cNvSpPr txBox="1"/>
              <p:nvPr/>
            </p:nvSpPr>
            <p:spPr>
              <a:xfrm>
                <a:off x="2353463" y="3128099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BEFC4B-CB2A-A826-1DD7-D891F6F3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3" y="3128099"/>
                <a:ext cx="156054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E4D957-B58B-1A8C-3D28-ADAC460A0940}"/>
                  </a:ext>
                </a:extLst>
              </p:cNvPr>
              <p:cNvSpPr txBox="1"/>
              <p:nvPr/>
            </p:nvSpPr>
            <p:spPr>
              <a:xfrm>
                <a:off x="2353463" y="4110741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E4D957-B58B-1A8C-3D28-ADAC460A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3" y="4110741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l="-39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ACC5FC-DC12-A5E5-8A71-DE5F9B7CC76C}"/>
                  </a:ext>
                </a:extLst>
              </p:cNvPr>
              <p:cNvSpPr txBox="1"/>
              <p:nvPr/>
            </p:nvSpPr>
            <p:spPr>
              <a:xfrm>
                <a:off x="4261440" y="5062575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ACC5FC-DC12-A5E5-8A71-DE5F9B7CC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40" y="5062575"/>
                <a:ext cx="2167270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D769DF-5A2A-7C02-D13B-5CC5567D664F}"/>
                  </a:ext>
                </a:extLst>
              </p:cNvPr>
              <p:cNvSpPr txBox="1"/>
              <p:nvPr/>
            </p:nvSpPr>
            <p:spPr>
              <a:xfrm>
                <a:off x="4254450" y="4110741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D769DF-5A2A-7C02-D13B-5CC5567D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450" y="4110741"/>
                <a:ext cx="218125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19FCE-734F-1097-FD65-9F0DAF258C7D}"/>
                  </a:ext>
                </a:extLst>
              </p:cNvPr>
              <p:cNvSpPr txBox="1"/>
              <p:nvPr/>
            </p:nvSpPr>
            <p:spPr>
              <a:xfrm>
                <a:off x="2683022" y="2148365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19FCE-734F-1097-FD65-9F0DAF258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22" y="2148365"/>
                <a:ext cx="901427" cy="388889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59413-321B-88A2-C25D-0F6D16A147FE}"/>
                  </a:ext>
                </a:extLst>
              </p:cNvPr>
              <p:cNvSpPr txBox="1"/>
              <p:nvPr/>
            </p:nvSpPr>
            <p:spPr>
              <a:xfrm>
                <a:off x="4882967" y="3128099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59413-321B-88A2-C25D-0F6D16A14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67" y="3128099"/>
                <a:ext cx="9242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62F3AB-0208-A3EE-23C3-A467C5DA1800}"/>
                  </a:ext>
                </a:extLst>
              </p:cNvPr>
              <p:cNvSpPr txBox="1"/>
              <p:nvPr/>
            </p:nvSpPr>
            <p:spPr>
              <a:xfrm>
                <a:off x="7193503" y="4110741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62F3AB-0208-A3EE-23C3-A467C5DA1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03" y="4110741"/>
                <a:ext cx="92421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1737FDE-E811-A39E-797F-79D9BCD19C1F}"/>
              </a:ext>
            </a:extLst>
          </p:cNvPr>
          <p:cNvGrpSpPr/>
          <p:nvPr/>
        </p:nvGrpSpPr>
        <p:grpSpPr>
          <a:xfrm>
            <a:off x="1668039" y="1796841"/>
            <a:ext cx="753672" cy="3951070"/>
            <a:chOff x="1794550" y="1894168"/>
            <a:chExt cx="753672" cy="3951070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0E459876-7BE7-72BE-6C8F-2B4F73B241FE}"/>
                </a:ext>
              </a:extLst>
            </p:cNvPr>
            <p:cNvSpPr/>
            <p:nvPr/>
          </p:nvSpPr>
          <p:spPr>
            <a:xfrm>
              <a:off x="2060020" y="1991494"/>
              <a:ext cx="488202" cy="3853744"/>
            </a:xfrm>
            <a:prstGeom prst="leftBrace">
              <a:avLst>
                <a:gd name="adj1" fmla="val 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5AAE60-6462-ED82-2F58-69FECCC9EDFA}"/>
                </a:ext>
              </a:extLst>
            </p:cNvPr>
            <p:cNvSpPr/>
            <p:nvPr/>
          </p:nvSpPr>
          <p:spPr>
            <a:xfrm>
              <a:off x="1794550" y="1894168"/>
              <a:ext cx="488202" cy="28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42FA2F-8F6A-6657-8E01-BA85024F75B0}"/>
              </a:ext>
            </a:extLst>
          </p:cNvPr>
          <p:cNvGrpSpPr/>
          <p:nvPr/>
        </p:nvGrpSpPr>
        <p:grpSpPr>
          <a:xfrm rot="10800000">
            <a:off x="9894103" y="1796842"/>
            <a:ext cx="753672" cy="3951070"/>
            <a:chOff x="1794550" y="1894168"/>
            <a:chExt cx="753672" cy="3951070"/>
          </a:xfrm>
        </p:grpSpPr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33EDF1F7-7B3B-061F-39B4-6547844D496B}"/>
                </a:ext>
              </a:extLst>
            </p:cNvPr>
            <p:cNvSpPr/>
            <p:nvPr/>
          </p:nvSpPr>
          <p:spPr>
            <a:xfrm>
              <a:off x="2060020" y="1991494"/>
              <a:ext cx="488202" cy="3853744"/>
            </a:xfrm>
            <a:prstGeom prst="leftBrace">
              <a:avLst>
                <a:gd name="adj1" fmla="val 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90CC4E3-31ED-63BD-818E-E58058869ED7}"/>
                </a:ext>
              </a:extLst>
            </p:cNvPr>
            <p:cNvSpPr/>
            <p:nvPr/>
          </p:nvSpPr>
          <p:spPr>
            <a:xfrm>
              <a:off x="1794550" y="1894168"/>
              <a:ext cx="488202" cy="28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13B9C5-362B-0D17-600B-82C7ACE06B32}"/>
                  </a:ext>
                </a:extLst>
              </p:cNvPr>
              <p:cNvSpPr txBox="1"/>
              <p:nvPr/>
            </p:nvSpPr>
            <p:spPr>
              <a:xfrm>
                <a:off x="1507693" y="3821039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13B9C5-362B-0D17-600B-82C7ACE0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93" y="3821039"/>
                <a:ext cx="198772" cy="276999"/>
              </a:xfrm>
              <a:prstGeom prst="rect">
                <a:avLst/>
              </a:prstGeom>
              <a:blipFill>
                <a:blip r:embed="rId18"/>
                <a:stretch>
                  <a:fillRect l="-27273" r="-3030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2AF304-45AF-9F90-8A1E-BDFE0607D449}"/>
                  </a:ext>
                </a:extLst>
              </p:cNvPr>
              <p:cNvSpPr txBox="1"/>
              <p:nvPr/>
            </p:nvSpPr>
            <p:spPr>
              <a:xfrm>
                <a:off x="1637679" y="3774872"/>
                <a:ext cx="4882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2AF304-45AF-9F90-8A1E-BDFE0607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79" y="3774872"/>
                <a:ext cx="48820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818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BB32-B7B3-60B2-A870-294807EC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EECA-EE64-B8CA-0271-1A0AC2C7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CA924-734E-6EC7-F7F4-124F9AD44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254AF5-84A3-28A2-F58A-EABD585DE55F}"/>
                  </a:ext>
                </a:extLst>
              </p:cNvPr>
              <p:cNvSpPr txBox="1"/>
              <p:nvPr/>
            </p:nvSpPr>
            <p:spPr>
              <a:xfrm>
                <a:off x="6556394" y="3379007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254AF5-84A3-28A2-F58A-EABD585DE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94" y="3379007"/>
                <a:ext cx="266098" cy="369332"/>
              </a:xfrm>
              <a:prstGeom prst="rect">
                <a:avLst/>
              </a:prstGeom>
              <a:blipFill>
                <a:blip r:embed="rId5"/>
                <a:stretch>
                  <a:fillRect l="-30233" r="-2790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7C209-1D15-AFA4-3571-9BA4347F4E11}"/>
                  </a:ext>
                </a:extLst>
              </p:cNvPr>
              <p:cNvSpPr txBox="1"/>
              <p:nvPr/>
            </p:nvSpPr>
            <p:spPr>
              <a:xfrm>
                <a:off x="2748855" y="3163817"/>
                <a:ext cx="45900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7C209-1D15-AFA4-3571-9BA4347F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855" y="3163817"/>
                <a:ext cx="4590038" cy="701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737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103233</TotalTime>
  <Words>2232</Words>
  <Application>Microsoft Office PowerPoint</Application>
  <PresentationFormat>Widescreen</PresentationFormat>
  <Paragraphs>540</Paragraphs>
  <Slides>44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Aptos</vt:lpstr>
      <vt:lpstr>Aptos Display</vt:lpstr>
      <vt:lpstr>Arial</vt:lpstr>
      <vt:lpstr>Calibri</vt:lpstr>
      <vt:lpstr>Cambria Math</vt:lpstr>
      <vt:lpstr>Wingdings</vt:lpstr>
      <vt:lpstr>Office Theme</vt:lpstr>
      <vt:lpstr>Modeling the mechanisms of mosquito multiple blood-feeding and their effects on disease transmission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How do we go from this coarse description of mosquito feeding behaviors to a mechanistic model?</vt:lpstr>
      <vt:lpstr>The blood-feeding process</vt:lpstr>
      <vt:lpstr>The real blood-feeding process</vt:lpstr>
      <vt:lpstr>The real blood-feeding process</vt:lpstr>
      <vt:lpstr>The real blood-feeding process</vt:lpstr>
      <vt:lpstr>The real blood-feeding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152</cp:revision>
  <dcterms:created xsi:type="dcterms:W3CDTF">2024-06-14T19:36:46Z</dcterms:created>
  <dcterms:modified xsi:type="dcterms:W3CDTF">2024-10-08T21:37:09Z</dcterms:modified>
</cp:coreProperties>
</file>